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5344775" cy="9145588"/>
  <p:notesSz cx="6858000" cy="9144000"/>
  <p:defaultTextStyle>
    <a:defPPr lvl="0">
      <a:defRPr lang="es-EC"/>
    </a:defPPr>
    <a:lvl1pPr marL="0" lvl="0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67878" lvl="1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35756" lvl="2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2003633" lvl="3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71511" lvl="4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339389" lvl="5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4007267" lvl="6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75144" lvl="7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343022" lvl="8" algn="l" defTabSz="1335756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1">
          <p15:clr>
            <a:srgbClr val="A4A3A4"/>
          </p15:clr>
        </p15:guide>
        <p15:guide id="2" pos="48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37" autoAdjust="0"/>
  </p:normalViewPr>
  <p:slideViewPr>
    <p:cSldViewPr snapToGrid="0">
      <p:cViewPr>
        <p:scale>
          <a:sx n="60" d="100"/>
          <a:sy n="60" d="100"/>
        </p:scale>
        <p:origin x="-300" y="-108"/>
      </p:cViewPr>
      <p:guideLst>
        <p:guide orient="horz" pos="2881"/>
        <p:guide pos="4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90FAB-A812-4EB5-AC2B-37E83E5F58AE}" type="datetimeFigureOut">
              <a:rPr lang="es-EC" smtClean="0"/>
              <a:pPr/>
              <a:t>02/01/2020</a:t>
            </a:fld>
            <a:endParaRPr lang="es-EC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552450" y="685800"/>
            <a:ext cx="5753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C295D-8BF8-49FD-B2F4-911CBB29D6C3}" type="slidenum">
              <a:rPr lang="es-EC" smtClean="0"/>
              <a:pPr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3965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C295D-8BF8-49FD-B2F4-911CBB29D6C3}" type="slidenum">
              <a:rPr lang="es-EC" smtClean="0"/>
              <a:pPr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096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C295D-8BF8-49FD-B2F4-911CBB29D6C3}" type="slidenum">
              <a:rPr lang="es-EC" smtClean="0"/>
              <a:pPr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8528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C295D-8BF8-49FD-B2F4-911CBB29D6C3}" type="slidenum">
              <a:rPr lang="es-EC" smtClean="0"/>
              <a:pPr/>
              <a:t>12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1779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50858" y="2841062"/>
            <a:ext cx="13043059" cy="196037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301716" y="5182500"/>
            <a:ext cx="10741343" cy="23372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3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03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39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0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7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3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1CAC-2FF8-4690-B457-62E6236BA006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9E19-CDC4-471D-B58F-2F0B633986DC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1124962" y="366250"/>
            <a:ext cx="3452574" cy="78033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67239" y="366250"/>
            <a:ext cx="10101977" cy="78033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2453-00E5-4CB8-BF1E-2B31370B2CE2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BC34-86B0-438A-8A6A-16019494F5AA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2132" y="5876889"/>
            <a:ext cx="13043059" cy="1816415"/>
          </a:xfrm>
        </p:spPr>
        <p:txBody>
          <a:bodyPr anchor="t"/>
          <a:lstStyle>
            <a:lvl1pPr algn="l">
              <a:defRPr sz="5800" b="1" cap="all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12132" y="3876291"/>
            <a:ext cx="13043059" cy="2000597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67878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3575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20036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715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3393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4007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6751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3430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1B42-5872-4D3D-BBC4-6C83E53FB7E3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67239" y="2133973"/>
            <a:ext cx="6777276" cy="6035665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800260" y="2133973"/>
            <a:ext cx="6777276" cy="6035665"/>
          </a:xfrm>
        </p:spPr>
        <p:txBody>
          <a:bodyPr/>
          <a:lstStyle>
            <a:lvl1pPr>
              <a:defRPr sz="41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8D17-EA5E-4FE3-A0D8-937D3135045C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67239" y="2047173"/>
            <a:ext cx="6779940" cy="853164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7878" indent="0">
              <a:buNone/>
              <a:defRPr sz="2900" b="1"/>
            </a:lvl2pPr>
            <a:lvl3pPr marL="1335756" indent="0">
              <a:buNone/>
              <a:defRPr sz="2600" b="1"/>
            </a:lvl3pPr>
            <a:lvl4pPr marL="2003633" indent="0">
              <a:buNone/>
              <a:defRPr sz="2300" b="1"/>
            </a:lvl4pPr>
            <a:lvl5pPr marL="2671511" indent="0">
              <a:buNone/>
              <a:defRPr sz="2300" b="1"/>
            </a:lvl5pPr>
            <a:lvl6pPr marL="3339389" indent="0">
              <a:buNone/>
              <a:defRPr sz="2300" b="1"/>
            </a:lvl6pPr>
            <a:lvl7pPr marL="4007267" indent="0">
              <a:buNone/>
              <a:defRPr sz="2300" b="1"/>
            </a:lvl7pPr>
            <a:lvl8pPr marL="4675144" indent="0">
              <a:buNone/>
              <a:defRPr sz="2300" b="1"/>
            </a:lvl8pPr>
            <a:lvl9pPr marL="5343022" indent="0">
              <a:buNone/>
              <a:defRPr sz="23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767239" y="2900337"/>
            <a:ext cx="6779940" cy="5269299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7794934" y="2047173"/>
            <a:ext cx="6782604" cy="853164"/>
          </a:xfrm>
        </p:spPr>
        <p:txBody>
          <a:bodyPr anchor="b"/>
          <a:lstStyle>
            <a:lvl1pPr marL="0" indent="0">
              <a:buNone/>
              <a:defRPr sz="3500" b="1"/>
            </a:lvl1pPr>
            <a:lvl2pPr marL="667878" indent="0">
              <a:buNone/>
              <a:defRPr sz="2900" b="1"/>
            </a:lvl2pPr>
            <a:lvl3pPr marL="1335756" indent="0">
              <a:buNone/>
              <a:defRPr sz="2600" b="1"/>
            </a:lvl3pPr>
            <a:lvl4pPr marL="2003633" indent="0">
              <a:buNone/>
              <a:defRPr sz="2300" b="1"/>
            </a:lvl4pPr>
            <a:lvl5pPr marL="2671511" indent="0">
              <a:buNone/>
              <a:defRPr sz="2300" b="1"/>
            </a:lvl5pPr>
            <a:lvl6pPr marL="3339389" indent="0">
              <a:buNone/>
              <a:defRPr sz="2300" b="1"/>
            </a:lvl6pPr>
            <a:lvl7pPr marL="4007267" indent="0">
              <a:buNone/>
              <a:defRPr sz="2300" b="1"/>
            </a:lvl7pPr>
            <a:lvl8pPr marL="4675144" indent="0">
              <a:buNone/>
              <a:defRPr sz="2300" b="1"/>
            </a:lvl8pPr>
            <a:lvl9pPr marL="5343022" indent="0">
              <a:buNone/>
              <a:defRPr sz="23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7794934" y="2900337"/>
            <a:ext cx="6782604" cy="5269299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3F40-9036-49E3-98FD-2C61704A4B7B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1C36-C107-4401-BA83-178C2CEE7A89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BCEF-8978-4B5A-80BC-4054D10177D8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67239" y="364130"/>
            <a:ext cx="5048326" cy="1549669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999382" y="364132"/>
            <a:ext cx="8578155" cy="7805506"/>
          </a:xfrm>
        </p:spPr>
        <p:txBody>
          <a:bodyPr/>
          <a:lstStyle>
            <a:lvl1pPr>
              <a:defRPr sz="4700"/>
            </a:lvl1pPr>
            <a:lvl2pPr>
              <a:defRPr sz="41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67239" y="1913801"/>
            <a:ext cx="5048326" cy="6255837"/>
          </a:xfrm>
        </p:spPr>
        <p:txBody>
          <a:bodyPr/>
          <a:lstStyle>
            <a:lvl1pPr marL="0" indent="0">
              <a:buNone/>
              <a:defRPr sz="2000"/>
            </a:lvl1pPr>
            <a:lvl2pPr marL="667878" indent="0">
              <a:buNone/>
              <a:defRPr sz="1800"/>
            </a:lvl2pPr>
            <a:lvl3pPr marL="1335756" indent="0">
              <a:buNone/>
              <a:defRPr sz="1500"/>
            </a:lvl3pPr>
            <a:lvl4pPr marL="2003633" indent="0">
              <a:buNone/>
              <a:defRPr sz="1300"/>
            </a:lvl4pPr>
            <a:lvl5pPr marL="2671511" indent="0">
              <a:buNone/>
              <a:defRPr sz="1300"/>
            </a:lvl5pPr>
            <a:lvl6pPr marL="3339389" indent="0">
              <a:buNone/>
              <a:defRPr sz="1300"/>
            </a:lvl6pPr>
            <a:lvl7pPr marL="4007267" indent="0">
              <a:buNone/>
              <a:defRPr sz="1300"/>
            </a:lvl7pPr>
            <a:lvl8pPr marL="4675144" indent="0">
              <a:buNone/>
              <a:defRPr sz="1300"/>
            </a:lvl8pPr>
            <a:lvl9pPr marL="5343022" indent="0">
              <a:buNone/>
              <a:defRPr sz="13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3F-71D4-4B27-BFDE-08D9C72F36AC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7683" y="6401912"/>
            <a:ext cx="9206865" cy="755782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007683" y="817175"/>
            <a:ext cx="9206865" cy="5487353"/>
          </a:xfrm>
        </p:spPr>
        <p:txBody>
          <a:bodyPr/>
          <a:lstStyle>
            <a:lvl1pPr marL="0" indent="0">
              <a:buNone/>
              <a:defRPr sz="4700"/>
            </a:lvl1pPr>
            <a:lvl2pPr marL="667878" indent="0">
              <a:buNone/>
              <a:defRPr sz="4100"/>
            </a:lvl2pPr>
            <a:lvl3pPr marL="1335756" indent="0">
              <a:buNone/>
              <a:defRPr sz="3500"/>
            </a:lvl3pPr>
            <a:lvl4pPr marL="2003633" indent="0">
              <a:buNone/>
              <a:defRPr sz="2900"/>
            </a:lvl4pPr>
            <a:lvl5pPr marL="2671511" indent="0">
              <a:buNone/>
              <a:defRPr sz="2900"/>
            </a:lvl5pPr>
            <a:lvl6pPr marL="3339389" indent="0">
              <a:buNone/>
              <a:defRPr sz="2900"/>
            </a:lvl6pPr>
            <a:lvl7pPr marL="4007267" indent="0">
              <a:buNone/>
              <a:defRPr sz="2900"/>
            </a:lvl7pPr>
            <a:lvl8pPr marL="4675144" indent="0">
              <a:buNone/>
              <a:defRPr sz="2900"/>
            </a:lvl8pPr>
            <a:lvl9pPr marL="5343022" indent="0">
              <a:buNone/>
              <a:defRPr sz="2900"/>
            </a:lvl9pPr>
          </a:lstStyle>
          <a:p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007683" y="7157693"/>
            <a:ext cx="9206865" cy="1073336"/>
          </a:xfrm>
        </p:spPr>
        <p:txBody>
          <a:bodyPr/>
          <a:lstStyle>
            <a:lvl1pPr marL="0" indent="0">
              <a:buNone/>
              <a:defRPr sz="2000"/>
            </a:lvl1pPr>
            <a:lvl2pPr marL="667878" indent="0">
              <a:buNone/>
              <a:defRPr sz="1800"/>
            </a:lvl2pPr>
            <a:lvl3pPr marL="1335756" indent="0">
              <a:buNone/>
              <a:defRPr sz="1500"/>
            </a:lvl3pPr>
            <a:lvl4pPr marL="2003633" indent="0">
              <a:buNone/>
              <a:defRPr sz="1300"/>
            </a:lvl4pPr>
            <a:lvl5pPr marL="2671511" indent="0">
              <a:buNone/>
              <a:defRPr sz="1300"/>
            </a:lvl5pPr>
            <a:lvl6pPr marL="3339389" indent="0">
              <a:buNone/>
              <a:defRPr sz="1300"/>
            </a:lvl6pPr>
            <a:lvl7pPr marL="4007267" indent="0">
              <a:buNone/>
              <a:defRPr sz="1300"/>
            </a:lvl7pPr>
            <a:lvl8pPr marL="4675144" indent="0">
              <a:buNone/>
              <a:defRPr sz="1300"/>
            </a:lvl8pPr>
            <a:lvl9pPr marL="5343022" indent="0">
              <a:buNone/>
              <a:defRPr sz="13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B8E1-CB47-4367-AA14-E3B930FA4772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767239" y="366247"/>
            <a:ext cx="13810298" cy="1524265"/>
          </a:xfrm>
          <a:prstGeom prst="rect">
            <a:avLst/>
          </a:prstGeom>
        </p:spPr>
        <p:txBody>
          <a:bodyPr vert="horz" lIns="133576" tIns="66788" rIns="133576" bIns="66788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67239" y="2133973"/>
            <a:ext cx="13810298" cy="6035665"/>
          </a:xfrm>
          <a:prstGeom prst="rect">
            <a:avLst/>
          </a:prstGeom>
        </p:spPr>
        <p:txBody>
          <a:bodyPr vert="horz" lIns="133576" tIns="66788" rIns="133576" bIns="66788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767239" y="8476607"/>
            <a:ext cx="3580448" cy="486918"/>
          </a:xfrm>
          <a:prstGeom prst="rect">
            <a:avLst/>
          </a:prstGeom>
        </p:spPr>
        <p:txBody>
          <a:bodyPr vert="horz" lIns="133576" tIns="66788" rIns="133576" bIns="66788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5940D-4C3F-41C3-A3E2-97A084E27A84}" type="datetime1">
              <a:rPr lang="es-EC" smtClean="0"/>
              <a:pPr/>
              <a:t>02/01/2020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42798" y="8476607"/>
            <a:ext cx="4859179" cy="486918"/>
          </a:xfrm>
          <a:prstGeom prst="rect">
            <a:avLst/>
          </a:prstGeom>
        </p:spPr>
        <p:txBody>
          <a:bodyPr vert="horz" lIns="133576" tIns="66788" rIns="133576" bIns="66788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997089" y="8476607"/>
            <a:ext cx="3580448" cy="486918"/>
          </a:xfrm>
          <a:prstGeom prst="rect">
            <a:avLst/>
          </a:prstGeom>
        </p:spPr>
        <p:txBody>
          <a:bodyPr vert="horz" lIns="133576" tIns="66788" rIns="133576" bIns="66788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56A0B-EA8A-4DFF-8053-B24CA3FB726E}" type="slidenum">
              <a:rPr lang="es-EC" smtClean="0"/>
              <a:pPr/>
              <a:t>‹Nº›</a:t>
            </a:fld>
            <a:endParaRPr lang="es-EC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1335756" rtl="0" eaLnBrk="1" latinLnBrk="0" hangingPunct="1">
        <a:spcBef>
          <a:spcPct val="0"/>
        </a:spcBef>
        <a:buNone/>
        <a:defRPr sz="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0908" indent="-500908" algn="l" defTabSz="1335756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1pPr>
      <a:lvl2pPr marL="1085301" indent="-417424" algn="l" defTabSz="1335756" rtl="0" eaLnBrk="1" latinLnBrk="0" hangingPunct="1">
        <a:spcBef>
          <a:spcPct val="20000"/>
        </a:spcBef>
        <a:buFont typeface="Arial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1669694" indent="-333939" algn="l" defTabSz="1335756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337572" indent="-333939" algn="l" defTabSz="1335756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005450" indent="-333939" algn="l" defTabSz="1335756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73328" indent="-333939" algn="l" defTabSz="1335756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41205" indent="-333939" algn="l" defTabSz="1335756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09083" indent="-333939" algn="l" defTabSz="1335756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676961" indent="-333939" algn="l" defTabSz="1335756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7878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35756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03633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71511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39389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007267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75144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343022" algn="l" defTabSz="1335756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12" Type="http://schemas.openxmlformats.org/officeDocument/2006/relationships/image" Target="../media/image2.png"/><Relationship Id="rId2" Type="http://schemas.openxmlformats.org/officeDocument/2006/relationships/image" Target="../media/image30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.png"/><Relationship Id="rId5" Type="http://schemas.openxmlformats.org/officeDocument/2006/relationships/image" Target="../media/image31.png"/><Relationship Id="rId10" Type="http://schemas.openxmlformats.org/officeDocument/2006/relationships/image" Target="../media/image44.png"/><Relationship Id="rId4" Type="http://schemas.openxmlformats.org/officeDocument/2006/relationships/image" Target="../media/image1.jpe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1.jpg"/>
          <p:cNvPicPr>
            <a:picLocks noChangeAspect="1"/>
          </p:cNvPicPr>
          <p:nvPr/>
        </p:nvPicPr>
        <p:blipFill>
          <a:blip r:embed="rId3" cstate="print"/>
          <a:srcRect l="10582" t="10582"/>
          <a:stretch>
            <a:fillRect/>
          </a:stretch>
        </p:blipFill>
        <p:spPr>
          <a:xfrm>
            <a:off x="0" y="0"/>
            <a:ext cx="15344775" cy="91455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84" y="793266"/>
            <a:ext cx="10058400" cy="71108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33 Imagen" descr="5 empresario.png"/>
          <p:cNvPicPr>
            <a:picLocks noChangeAspect="1"/>
          </p:cNvPicPr>
          <p:nvPr/>
        </p:nvPicPr>
        <p:blipFill>
          <a:blip r:embed="rId2" cstate="print"/>
          <a:srcRect l="62635" t="14566" r="25570" b="51179"/>
          <a:stretch>
            <a:fillRect/>
          </a:stretch>
        </p:blipFill>
        <p:spPr>
          <a:xfrm>
            <a:off x="6664275" y="1332434"/>
            <a:ext cx="1809661" cy="3132739"/>
          </a:xfrm>
          <a:prstGeom prst="rect">
            <a:avLst/>
          </a:prstGeom>
        </p:spPr>
      </p:pic>
      <p:pic>
        <p:nvPicPr>
          <p:cNvPr id="4" name="3 Imagen" descr="1.jpg"/>
          <p:cNvPicPr>
            <a:picLocks noChangeAspect="1"/>
          </p:cNvPicPr>
          <p:nvPr/>
        </p:nvPicPr>
        <p:blipFill>
          <a:blip r:embed="rId3" cstate="print"/>
          <a:srcRect l="10582" t="10582"/>
          <a:stretch>
            <a:fillRect/>
          </a:stretch>
        </p:blipFill>
        <p:spPr>
          <a:xfrm>
            <a:off x="3682" y="-21474"/>
            <a:ext cx="15344775" cy="9398556"/>
          </a:xfrm>
          <a:prstGeom prst="rect">
            <a:avLst/>
          </a:prstGeom>
          <a:ln>
            <a:noFill/>
          </a:ln>
        </p:spPr>
      </p:pic>
      <p:pic>
        <p:nvPicPr>
          <p:cNvPr id="22" name="35 Imagen" descr="2gen.png"/>
          <p:cNvPicPr>
            <a:picLocks noChangeAspect="1"/>
          </p:cNvPicPr>
          <p:nvPr/>
        </p:nvPicPr>
        <p:blipFill>
          <a:blip r:embed="rId4" cstate="print"/>
          <a:srcRect l="43900" t="22443" r="6358" b="68109"/>
          <a:stretch>
            <a:fillRect/>
          </a:stretch>
        </p:blipFill>
        <p:spPr>
          <a:xfrm>
            <a:off x="2775842" y="2280979"/>
            <a:ext cx="9555647" cy="1046022"/>
          </a:xfrm>
          <a:prstGeom prst="rect">
            <a:avLst/>
          </a:prstGeom>
        </p:spPr>
      </p:pic>
      <p:pic>
        <p:nvPicPr>
          <p:cNvPr id="23" name="36 Imagen" descr="3gen.png"/>
          <p:cNvPicPr>
            <a:picLocks noChangeAspect="1"/>
          </p:cNvPicPr>
          <p:nvPr/>
        </p:nvPicPr>
        <p:blipFill>
          <a:blip r:embed="rId5" cstate="print"/>
          <a:srcRect l="41553" t="29529" r="4481" b="61810"/>
          <a:stretch>
            <a:fillRect/>
          </a:stretch>
        </p:blipFill>
        <p:spPr>
          <a:xfrm>
            <a:off x="2384612" y="3133062"/>
            <a:ext cx="10434917" cy="914018"/>
          </a:xfrm>
          <a:prstGeom prst="rect">
            <a:avLst/>
          </a:prstGeom>
        </p:spPr>
      </p:pic>
      <p:pic>
        <p:nvPicPr>
          <p:cNvPr id="24" name="37 Imagen" descr="4gen.png"/>
          <p:cNvPicPr>
            <a:picLocks noChangeAspect="1"/>
          </p:cNvPicPr>
          <p:nvPr/>
        </p:nvPicPr>
        <p:blipFill>
          <a:blip r:embed="rId6" cstate="print"/>
          <a:srcRect l="40615" t="37402" r="3543" b="54724"/>
          <a:stretch>
            <a:fillRect/>
          </a:stretch>
        </p:blipFill>
        <p:spPr>
          <a:xfrm>
            <a:off x="2223246" y="3936234"/>
            <a:ext cx="10811435" cy="830926"/>
          </a:xfrm>
          <a:prstGeom prst="rect">
            <a:avLst/>
          </a:prstGeom>
        </p:spPr>
      </p:pic>
      <p:pic>
        <p:nvPicPr>
          <p:cNvPr id="25" name="38 Imagen" descr="5gen.png"/>
          <p:cNvPicPr>
            <a:picLocks noChangeAspect="1"/>
          </p:cNvPicPr>
          <p:nvPr/>
        </p:nvPicPr>
        <p:blipFill>
          <a:blip r:embed="rId7" cstate="print"/>
          <a:srcRect l="40615" t="44489" r="3543" b="50787"/>
          <a:stretch>
            <a:fillRect/>
          </a:stretch>
        </p:blipFill>
        <p:spPr>
          <a:xfrm>
            <a:off x="2223246" y="4664502"/>
            <a:ext cx="10811435" cy="498556"/>
          </a:xfrm>
          <a:prstGeom prst="rect">
            <a:avLst/>
          </a:prstGeom>
        </p:spPr>
      </p:pic>
      <p:pic>
        <p:nvPicPr>
          <p:cNvPr id="27" name="33 Imagen" descr="5 empresario.png"/>
          <p:cNvPicPr>
            <a:picLocks noChangeAspect="1"/>
          </p:cNvPicPr>
          <p:nvPr/>
        </p:nvPicPr>
        <p:blipFill>
          <a:blip r:embed="rId2" cstate="print"/>
          <a:srcRect l="62635" t="14566" r="25570" b="51179"/>
          <a:stretch>
            <a:fillRect/>
          </a:stretch>
        </p:blipFill>
        <p:spPr>
          <a:xfrm>
            <a:off x="6524989" y="810407"/>
            <a:ext cx="2088232" cy="3614979"/>
          </a:xfrm>
          <a:prstGeom prst="rect">
            <a:avLst/>
          </a:prstGeom>
        </p:spPr>
      </p:pic>
      <p:pic>
        <p:nvPicPr>
          <p:cNvPr id="35" name="34 Imagen" descr="1gen.png"/>
          <p:cNvPicPr>
            <a:picLocks noChangeAspect="1"/>
          </p:cNvPicPr>
          <p:nvPr/>
        </p:nvPicPr>
        <p:blipFill>
          <a:blip r:embed="rId8" cstate="print"/>
          <a:srcRect l="49594" t="18635" r="12546" b="72966"/>
          <a:stretch>
            <a:fillRect/>
          </a:stretch>
        </p:blipFill>
        <p:spPr>
          <a:xfrm>
            <a:off x="3926541" y="1768606"/>
            <a:ext cx="7261412" cy="929855"/>
          </a:xfrm>
          <a:prstGeom prst="rect">
            <a:avLst/>
          </a:prstGeom>
        </p:spPr>
      </p:pic>
      <p:cxnSp>
        <p:nvCxnSpPr>
          <p:cNvPr id="37" name="Conector recto de flecha 36"/>
          <p:cNvCxnSpPr/>
          <p:nvPr/>
        </p:nvCxnSpPr>
        <p:spPr>
          <a:xfrm flipH="1">
            <a:off x="4920167" y="1275339"/>
            <a:ext cx="1366025" cy="47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>
            <a:off x="8881834" y="1314249"/>
            <a:ext cx="1294608" cy="49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17"/>
          <p:cNvSpPr txBox="1"/>
          <p:nvPr/>
        </p:nvSpPr>
        <p:spPr>
          <a:xfrm>
            <a:off x="39540" y="90077"/>
            <a:ext cx="15294180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dirty="0" smtClean="0"/>
              <a:t>EJEMPLO DE CÁLCULO EN BASE AL ESP 3</a:t>
            </a:r>
            <a:endParaRPr lang="es-ES" sz="3600" dirty="0"/>
          </a:p>
        </p:txBody>
      </p:sp>
      <p:sp>
        <p:nvSpPr>
          <p:cNvPr id="53" name="61 CuadroTexto"/>
          <p:cNvSpPr txBox="1"/>
          <p:nvPr/>
        </p:nvSpPr>
        <p:spPr>
          <a:xfrm>
            <a:off x="6703996" y="5228074"/>
            <a:ext cx="4143302" cy="411879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1800" b="1" dirty="0">
                <a:latin typeface="Arial" panose="020B0604020202020204" pitchFamily="34" charset="0"/>
                <a:cs typeface="Arial" panose="020B0604020202020204" pitchFamily="34" charset="0"/>
              </a:rPr>
              <a:t>EQUIPO BINARIO POR AFILIACIÓN</a:t>
            </a:r>
          </a:p>
        </p:txBody>
      </p:sp>
      <p:sp>
        <p:nvSpPr>
          <p:cNvPr id="54" name="72 CuadroTexto"/>
          <p:cNvSpPr txBox="1"/>
          <p:nvPr/>
        </p:nvSpPr>
        <p:spPr>
          <a:xfrm>
            <a:off x="10447570" y="6357222"/>
            <a:ext cx="2666735" cy="504212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TOTAL:</a:t>
            </a:r>
          </a:p>
        </p:txBody>
      </p:sp>
      <p:sp>
        <p:nvSpPr>
          <p:cNvPr id="55" name="73 CuadroTexto"/>
          <p:cNvSpPr txBox="1"/>
          <p:nvPr/>
        </p:nvSpPr>
        <p:spPr>
          <a:xfrm>
            <a:off x="10475590" y="6779139"/>
            <a:ext cx="5277431" cy="565768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2400" b="1" dirty="0"/>
              <a:t>Bono de inicio </a:t>
            </a:r>
            <a:r>
              <a:rPr lang="es-EC" sz="2400" b="1" dirty="0" smtClean="0"/>
              <a:t>rápido = </a:t>
            </a:r>
            <a:r>
              <a:rPr lang="es-EC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</a:t>
            </a:r>
            <a:r>
              <a:rPr lang="es-EC" sz="2800" b="1" dirty="0"/>
              <a:t> 2,140.00</a:t>
            </a:r>
          </a:p>
        </p:txBody>
      </p:sp>
      <p:sp>
        <p:nvSpPr>
          <p:cNvPr id="56" name="74 CuadroTexto"/>
          <p:cNvSpPr txBox="1"/>
          <p:nvPr/>
        </p:nvSpPr>
        <p:spPr>
          <a:xfrm>
            <a:off x="10485792" y="7201056"/>
            <a:ext cx="4968049" cy="565768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2400" b="1" dirty="0"/>
              <a:t>Bono </a:t>
            </a:r>
            <a:r>
              <a:rPr lang="es-EC" sz="2400" b="1" dirty="0" smtClean="0"/>
              <a:t>por </a:t>
            </a:r>
            <a:r>
              <a:rPr lang="es-EC" sz="2400" b="1" dirty="0"/>
              <a:t>binario </a:t>
            </a:r>
            <a:r>
              <a:rPr lang="es-EC" sz="2400" b="1" dirty="0" smtClean="0"/>
              <a:t>        =</a:t>
            </a:r>
            <a:r>
              <a:rPr lang="es-EC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$ </a:t>
            </a:r>
            <a:r>
              <a:rPr lang="es-EC" sz="2800" b="1" dirty="0"/>
              <a:t>2,635.00</a:t>
            </a:r>
          </a:p>
        </p:txBody>
      </p:sp>
      <p:sp>
        <p:nvSpPr>
          <p:cNvPr id="57" name="75 CuadroTexto"/>
          <p:cNvSpPr txBox="1"/>
          <p:nvPr/>
        </p:nvSpPr>
        <p:spPr>
          <a:xfrm>
            <a:off x="13285693" y="7617288"/>
            <a:ext cx="2062763" cy="565768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C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$ </a:t>
            </a:r>
            <a:r>
              <a:rPr lang="es-EC" sz="2800" b="1" dirty="0"/>
              <a:t>4,775.00</a:t>
            </a:r>
          </a:p>
        </p:txBody>
      </p:sp>
      <p:cxnSp>
        <p:nvCxnSpPr>
          <p:cNvPr id="59" name="Conector recto 58"/>
          <p:cNvCxnSpPr/>
          <p:nvPr/>
        </p:nvCxnSpPr>
        <p:spPr>
          <a:xfrm flipV="1">
            <a:off x="13500847" y="7688702"/>
            <a:ext cx="1710410" cy="40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61 CuadroTexto"/>
          <p:cNvSpPr txBox="1"/>
          <p:nvPr/>
        </p:nvSpPr>
        <p:spPr>
          <a:xfrm>
            <a:off x="1442243" y="5127395"/>
            <a:ext cx="5076845" cy="504212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2200" b="1" dirty="0">
                <a:latin typeface="Arial" panose="020B0604020202020204" pitchFamily="34" charset="0"/>
                <a:cs typeface="Arial" panose="020B0604020202020204" pitchFamily="34" charset="0"/>
              </a:rPr>
              <a:t>BONO DE INICIO RÁPIDO – GEN </a:t>
            </a:r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32" name="62 Imagen" descr="BONO1.png"/>
          <p:cNvPicPr>
            <a:picLocks noChangeAspect="1"/>
          </p:cNvPicPr>
          <p:nvPr/>
        </p:nvPicPr>
        <p:blipFill rotWithShape="1">
          <a:blip r:embed="rId9" cstate="print"/>
          <a:srcRect l="66505" t="57425" r="17151" b="37280"/>
          <a:stretch/>
        </p:blipFill>
        <p:spPr>
          <a:xfrm>
            <a:off x="1541929" y="5593976"/>
            <a:ext cx="5066803" cy="753036"/>
          </a:xfrm>
          <a:prstGeom prst="rect">
            <a:avLst/>
          </a:prstGeom>
        </p:spPr>
      </p:pic>
      <p:pic>
        <p:nvPicPr>
          <p:cNvPr id="33" name="63 Imagen" descr="BONO2.png"/>
          <p:cNvPicPr>
            <a:picLocks noChangeAspect="1"/>
          </p:cNvPicPr>
          <p:nvPr/>
        </p:nvPicPr>
        <p:blipFill>
          <a:blip r:embed="rId10" cstate="print"/>
          <a:srcRect l="66425" t="62598" r="17151" b="34253"/>
          <a:stretch>
            <a:fillRect/>
          </a:stretch>
        </p:blipFill>
        <p:spPr>
          <a:xfrm>
            <a:off x="1528801" y="6333415"/>
            <a:ext cx="5079931" cy="435869"/>
          </a:xfrm>
          <a:prstGeom prst="rect">
            <a:avLst/>
          </a:prstGeom>
        </p:spPr>
      </p:pic>
      <p:pic>
        <p:nvPicPr>
          <p:cNvPr id="40" name="67 Imagen" descr="BONO TOTAL.png"/>
          <p:cNvPicPr>
            <a:picLocks noChangeAspect="1"/>
          </p:cNvPicPr>
          <p:nvPr/>
        </p:nvPicPr>
        <p:blipFill>
          <a:blip r:embed="rId11" cstate="print"/>
          <a:srcRect l="66424" t="72834" r="17152" b="24017"/>
          <a:stretch>
            <a:fillRect/>
          </a:stretch>
        </p:blipFill>
        <p:spPr>
          <a:xfrm>
            <a:off x="1515674" y="7796430"/>
            <a:ext cx="5110988" cy="634552"/>
          </a:xfrm>
          <a:prstGeom prst="rect">
            <a:avLst/>
          </a:prstGeom>
        </p:spPr>
      </p:pic>
      <p:sp>
        <p:nvSpPr>
          <p:cNvPr id="29" name="CuadroTexto 5"/>
          <p:cNvSpPr txBox="1"/>
          <p:nvPr/>
        </p:nvSpPr>
        <p:spPr>
          <a:xfrm>
            <a:off x="3369200" y="887182"/>
            <a:ext cx="2146742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000" dirty="0"/>
              <a:t>500 pts.</a:t>
            </a:r>
            <a:endParaRPr lang="es-ES" sz="4000" dirty="0"/>
          </a:p>
        </p:txBody>
      </p:sp>
      <p:sp>
        <p:nvSpPr>
          <p:cNvPr id="31" name="CuadroTexto 17"/>
          <p:cNvSpPr txBox="1"/>
          <p:nvPr/>
        </p:nvSpPr>
        <p:spPr>
          <a:xfrm>
            <a:off x="12103354" y="1002772"/>
            <a:ext cx="2794986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dirty="0"/>
              <a:t>=     $85</a:t>
            </a:r>
            <a:endParaRPr lang="es-ES" sz="3600" dirty="0"/>
          </a:p>
        </p:txBody>
      </p:sp>
      <p:sp>
        <p:nvSpPr>
          <p:cNvPr id="30" name="CuadroTexto 5"/>
          <p:cNvSpPr txBox="1"/>
          <p:nvPr/>
        </p:nvSpPr>
        <p:spPr>
          <a:xfrm>
            <a:off x="9634522" y="931963"/>
            <a:ext cx="2146742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000" dirty="0"/>
              <a:t>500 pts.</a:t>
            </a:r>
            <a:endParaRPr lang="es-ES" sz="4000" dirty="0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8801" y="7109012"/>
            <a:ext cx="5079931" cy="4590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8801" y="7465876"/>
            <a:ext cx="5087152" cy="4342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8800" y="6679784"/>
            <a:ext cx="5079932" cy="434296"/>
          </a:xfrm>
          <a:prstGeom prst="rect">
            <a:avLst/>
          </a:prstGeom>
        </p:spPr>
      </p:pic>
      <p:pic>
        <p:nvPicPr>
          <p:cNvPr id="47" name="Picture 2" descr="Resultado de imagen para gano itouch ecuador PRODUCTOS BONO DE INICIO RAPIDO&quot;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0" t="46629" r="4116" b="31279"/>
          <a:stretch/>
        </p:blipFill>
        <p:spPr bwMode="auto">
          <a:xfrm>
            <a:off x="6757784" y="5631607"/>
            <a:ext cx="3784710" cy="280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4208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26" grpId="0"/>
      <p:bldP spid="29" grpId="0"/>
      <p:bldP spid="31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" y="7262050"/>
            <a:ext cx="2664296" cy="1883538"/>
          </a:xfrm>
          <a:prstGeom prst="rect">
            <a:avLst/>
          </a:prstGeom>
        </p:spPr>
      </p:pic>
      <p:pic>
        <p:nvPicPr>
          <p:cNvPr id="8" name="33 Imagen" descr="5 empresario.png"/>
          <p:cNvPicPr>
            <a:picLocks noChangeAspect="1"/>
          </p:cNvPicPr>
          <p:nvPr/>
        </p:nvPicPr>
        <p:blipFill>
          <a:blip r:embed="rId3" cstate="print"/>
          <a:srcRect l="62635" t="14566" r="25570" b="51179"/>
          <a:stretch>
            <a:fillRect/>
          </a:stretch>
        </p:blipFill>
        <p:spPr>
          <a:xfrm>
            <a:off x="6664275" y="1332434"/>
            <a:ext cx="1809661" cy="3132739"/>
          </a:xfrm>
          <a:prstGeom prst="rect">
            <a:avLst/>
          </a:prstGeom>
        </p:spPr>
      </p:pic>
      <p:pic>
        <p:nvPicPr>
          <p:cNvPr id="4" name="3 Imagen" descr="1.jpg"/>
          <p:cNvPicPr>
            <a:picLocks noChangeAspect="1"/>
          </p:cNvPicPr>
          <p:nvPr/>
        </p:nvPicPr>
        <p:blipFill>
          <a:blip r:embed="rId4" cstate="print"/>
          <a:srcRect l="10582" t="10582"/>
          <a:stretch>
            <a:fillRect/>
          </a:stretch>
        </p:blipFill>
        <p:spPr>
          <a:xfrm>
            <a:off x="0" y="0"/>
            <a:ext cx="15386469" cy="9145588"/>
          </a:xfrm>
          <a:prstGeom prst="rect">
            <a:avLst/>
          </a:prstGeom>
          <a:ln>
            <a:noFill/>
          </a:ln>
        </p:spPr>
      </p:pic>
      <p:pic>
        <p:nvPicPr>
          <p:cNvPr id="22" name="35 Imagen" descr="2gen.png"/>
          <p:cNvPicPr>
            <a:picLocks noChangeAspect="1"/>
          </p:cNvPicPr>
          <p:nvPr/>
        </p:nvPicPr>
        <p:blipFill>
          <a:blip r:embed="rId5" cstate="print"/>
          <a:srcRect l="43900" t="22443" r="6358" b="68109"/>
          <a:stretch>
            <a:fillRect/>
          </a:stretch>
        </p:blipFill>
        <p:spPr>
          <a:xfrm>
            <a:off x="2466672" y="2451934"/>
            <a:ext cx="10053173" cy="1138095"/>
          </a:xfrm>
          <a:prstGeom prst="rect">
            <a:avLst/>
          </a:prstGeom>
        </p:spPr>
      </p:pic>
      <p:pic>
        <p:nvPicPr>
          <p:cNvPr id="23" name="36 Imagen" descr="3gen.png"/>
          <p:cNvPicPr>
            <a:picLocks noChangeAspect="1"/>
          </p:cNvPicPr>
          <p:nvPr/>
        </p:nvPicPr>
        <p:blipFill>
          <a:blip r:embed="rId6" cstate="print"/>
          <a:srcRect l="41553" t="29529" r="4481" b="61810"/>
          <a:stretch>
            <a:fillRect/>
          </a:stretch>
        </p:blipFill>
        <p:spPr>
          <a:xfrm>
            <a:off x="2008094" y="3387310"/>
            <a:ext cx="10954872" cy="1047856"/>
          </a:xfrm>
          <a:prstGeom prst="rect">
            <a:avLst/>
          </a:prstGeom>
        </p:spPr>
      </p:pic>
      <p:pic>
        <p:nvPicPr>
          <p:cNvPr id="24" name="37 Imagen" descr="4gen.png"/>
          <p:cNvPicPr>
            <a:picLocks noChangeAspect="1"/>
          </p:cNvPicPr>
          <p:nvPr/>
        </p:nvPicPr>
        <p:blipFill>
          <a:blip r:embed="rId7" cstate="print"/>
          <a:srcRect l="40615" t="37402" r="3543" b="54724"/>
          <a:stretch>
            <a:fillRect/>
          </a:stretch>
        </p:blipFill>
        <p:spPr>
          <a:xfrm>
            <a:off x="1737007" y="4358846"/>
            <a:ext cx="11476970" cy="964451"/>
          </a:xfrm>
          <a:prstGeom prst="rect">
            <a:avLst/>
          </a:prstGeom>
        </p:spPr>
      </p:pic>
      <p:pic>
        <p:nvPicPr>
          <p:cNvPr id="25" name="38 Imagen" descr="5gen.png"/>
          <p:cNvPicPr>
            <a:picLocks noChangeAspect="1"/>
          </p:cNvPicPr>
          <p:nvPr/>
        </p:nvPicPr>
        <p:blipFill>
          <a:blip r:embed="rId8" cstate="print"/>
          <a:srcRect l="40615" t="44489" r="3543" b="50787"/>
          <a:stretch>
            <a:fillRect/>
          </a:stretch>
        </p:blipFill>
        <p:spPr>
          <a:xfrm>
            <a:off x="1737008" y="5288909"/>
            <a:ext cx="11476970" cy="578671"/>
          </a:xfrm>
          <a:prstGeom prst="rect">
            <a:avLst/>
          </a:prstGeom>
        </p:spPr>
      </p:pic>
      <p:pic>
        <p:nvPicPr>
          <p:cNvPr id="27" name="33 Imagen" descr="5 empresario.png"/>
          <p:cNvPicPr>
            <a:picLocks noChangeAspect="1"/>
          </p:cNvPicPr>
          <p:nvPr/>
        </p:nvPicPr>
        <p:blipFill>
          <a:blip r:embed="rId3" cstate="print"/>
          <a:srcRect l="62635" t="14566" r="25570" b="51179"/>
          <a:stretch>
            <a:fillRect/>
          </a:stretch>
        </p:blipFill>
        <p:spPr>
          <a:xfrm>
            <a:off x="6448251" y="828378"/>
            <a:ext cx="2088232" cy="3614979"/>
          </a:xfrm>
          <a:prstGeom prst="rect">
            <a:avLst/>
          </a:prstGeom>
        </p:spPr>
      </p:pic>
      <p:pic>
        <p:nvPicPr>
          <p:cNvPr id="35" name="34 Imagen" descr="1gen.png"/>
          <p:cNvPicPr>
            <a:picLocks noChangeAspect="1"/>
          </p:cNvPicPr>
          <p:nvPr/>
        </p:nvPicPr>
        <p:blipFill>
          <a:blip r:embed="rId9" cstate="print"/>
          <a:srcRect l="49594" t="18635" r="12546" b="72966"/>
          <a:stretch>
            <a:fillRect/>
          </a:stretch>
        </p:blipFill>
        <p:spPr>
          <a:xfrm>
            <a:off x="3819074" y="1802119"/>
            <a:ext cx="7597229" cy="1004415"/>
          </a:xfrm>
          <a:prstGeom prst="rect">
            <a:avLst/>
          </a:prstGeom>
        </p:spPr>
      </p:pic>
      <p:sp>
        <p:nvSpPr>
          <p:cNvPr id="28" name="71 CuadroTexto"/>
          <p:cNvSpPr txBox="1"/>
          <p:nvPr/>
        </p:nvSpPr>
        <p:spPr>
          <a:xfrm>
            <a:off x="3819074" y="123547"/>
            <a:ext cx="7835044" cy="688878"/>
          </a:xfrm>
          <a:prstGeom prst="rect">
            <a:avLst/>
          </a:prstGeom>
          <a:noFill/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EQUIPO </a:t>
            </a:r>
            <a:r>
              <a:rPr lang="es-EC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BINARIO</a:t>
            </a:r>
            <a:r>
              <a:rPr lang="es-EC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POR RECOMPRA</a:t>
            </a:r>
          </a:p>
        </p:txBody>
      </p:sp>
      <p:pic>
        <p:nvPicPr>
          <p:cNvPr id="29" name="Picture 6" descr="C:\Users\Joel\Desktop\J032\GANO ITOUCH\DIAPOSITIVA\P. SERVILLETA 2\recompra.png"/>
          <p:cNvPicPr>
            <a:picLocks noChangeAspect="1" noChangeArrowheads="1"/>
          </p:cNvPicPr>
          <p:nvPr/>
        </p:nvPicPr>
        <p:blipFill rotWithShape="1">
          <a:blip r:embed="rId10" cstate="print"/>
          <a:srcRect l="80026" t="81583" r="6524" b="2823"/>
          <a:stretch/>
        </p:blipFill>
        <p:spPr bwMode="auto">
          <a:xfrm>
            <a:off x="5248615" y="5867580"/>
            <a:ext cx="4409835" cy="3150914"/>
          </a:xfrm>
          <a:prstGeom prst="rect">
            <a:avLst/>
          </a:prstGeom>
          <a:noFill/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  <p:cxnSp>
        <p:nvCxnSpPr>
          <p:cNvPr id="21" name="Conector recto de flecha 20"/>
          <p:cNvCxnSpPr/>
          <p:nvPr/>
        </p:nvCxnSpPr>
        <p:spPr>
          <a:xfrm flipH="1">
            <a:off x="4864075" y="1296576"/>
            <a:ext cx="1124349" cy="49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8878354" y="1296576"/>
            <a:ext cx="1144187" cy="49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748902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1.jpg"/>
          <p:cNvPicPr>
            <a:picLocks noChangeAspect="1"/>
          </p:cNvPicPr>
          <p:nvPr/>
        </p:nvPicPr>
        <p:blipFill>
          <a:blip r:embed="rId3" cstate="print"/>
          <a:srcRect l="10582" t="10582"/>
          <a:stretch>
            <a:fillRect/>
          </a:stretch>
        </p:blipFill>
        <p:spPr>
          <a:xfrm>
            <a:off x="0" y="0"/>
            <a:ext cx="15344775" cy="91455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84" y="793266"/>
            <a:ext cx="10058400" cy="71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5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0"/>
            <a:ext cx="15344775" cy="9145588"/>
          </a:xfrm>
          <a:prstGeom prst="rect">
            <a:avLst/>
          </a:prstGeom>
        </p:spPr>
      </p:pic>
      <p:sp>
        <p:nvSpPr>
          <p:cNvPr id="5" name="CuadroTexto 17"/>
          <p:cNvSpPr txBox="1"/>
          <p:nvPr/>
        </p:nvSpPr>
        <p:spPr>
          <a:xfrm>
            <a:off x="3725253" y="54583"/>
            <a:ext cx="11860597" cy="98488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OPORTUNIDAD DE NEGOCIO</a:t>
            </a:r>
            <a:endParaRPr lang="es-ES" sz="5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17"/>
          <p:cNvSpPr txBox="1"/>
          <p:nvPr/>
        </p:nvSpPr>
        <p:spPr>
          <a:xfrm>
            <a:off x="4546911" y="4526891"/>
            <a:ext cx="7744735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2800" dirty="0"/>
              <a:t>CORPORACIÓN Y RESPALDO </a:t>
            </a:r>
            <a:r>
              <a:rPr lang="es-CO" sz="2800" dirty="0">
                <a:solidFill>
                  <a:srgbClr val="C00000"/>
                </a:solidFill>
              </a:rPr>
              <a:t>CIENTÍFICO</a:t>
            </a:r>
            <a:endParaRPr lang="es-ES" sz="2800" dirty="0">
              <a:solidFill>
                <a:srgbClr val="C00000"/>
              </a:solidFill>
            </a:endParaRPr>
          </a:p>
        </p:txBody>
      </p:sp>
      <p:sp>
        <p:nvSpPr>
          <p:cNvPr id="10" name="CuadroTexto 17"/>
          <p:cNvSpPr txBox="1"/>
          <p:nvPr/>
        </p:nvSpPr>
        <p:spPr>
          <a:xfrm>
            <a:off x="4546910" y="5115077"/>
            <a:ext cx="8026089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Fundada en 1995 en Kedah, Malasia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uadroTexto 17"/>
          <p:cNvSpPr txBox="1"/>
          <p:nvPr/>
        </p:nvSpPr>
        <p:spPr>
          <a:xfrm>
            <a:off x="4546911" y="5555996"/>
            <a:ext cx="6882963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Miembro de la DSAM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uadroTexto 17"/>
          <p:cNvSpPr txBox="1"/>
          <p:nvPr/>
        </p:nvSpPr>
        <p:spPr>
          <a:xfrm>
            <a:off x="4546911" y="6452699"/>
            <a:ext cx="15108276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capital propio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uadroTexto 17"/>
          <p:cNvSpPr txBox="1"/>
          <p:nvPr/>
        </p:nvSpPr>
        <p:spPr>
          <a:xfrm>
            <a:off x="4546911" y="5980652"/>
            <a:ext cx="8782227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 en más de 70 países y 4 continentes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uadroTexto 17"/>
          <p:cNvSpPr txBox="1"/>
          <p:nvPr/>
        </p:nvSpPr>
        <p:spPr>
          <a:xfrm>
            <a:off x="4546911" y="6911341"/>
            <a:ext cx="7511828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Presidida por Sr. </a:t>
            </a:r>
            <a:r>
              <a:rPr lang="es-CO" sz="2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Leow</a:t>
            </a: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2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Soon</a:t>
            </a: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2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Seng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7"/>
          <p:cNvSpPr txBox="1"/>
          <p:nvPr/>
        </p:nvSpPr>
        <p:spPr>
          <a:xfrm>
            <a:off x="4546911" y="7410092"/>
            <a:ext cx="10797864" cy="4924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Identificó las 6 variedades más poderosas de </a:t>
            </a:r>
            <a:r>
              <a:rPr lang="es-CO" sz="2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Ganoderma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uadroTexto 17"/>
          <p:cNvSpPr txBox="1"/>
          <p:nvPr/>
        </p:nvSpPr>
        <p:spPr>
          <a:xfrm>
            <a:off x="4551137" y="7917309"/>
            <a:ext cx="10501293" cy="89255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Gano </a:t>
            </a:r>
            <a:r>
              <a:rPr lang="es-CO" sz="2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Itouch</a:t>
            </a: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inicia operaciones en Ecuador </a:t>
            </a:r>
            <a:r>
              <a:rPr lang="es-CO" sz="2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desde </a:t>
            </a:r>
            <a:r>
              <a:rPr lang="es-CO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8 de noviembre de 2016</a:t>
            </a:r>
            <a:endParaRPr lang="es-E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075" y="1630162"/>
            <a:ext cx="5315298" cy="6424179"/>
          </a:xfrm>
          <a:prstGeom prst="rect">
            <a:avLst/>
          </a:prstGeom>
        </p:spPr>
      </p:pic>
      <p:pic>
        <p:nvPicPr>
          <p:cNvPr id="1026" name="Picture 2" descr="Resultado de imagen para FABRICA GANOEXCEL MALASI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81" y="1129115"/>
            <a:ext cx="9753600" cy="340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" y="-269818"/>
            <a:ext cx="3901136" cy="26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4161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5673" y="-118533"/>
            <a:ext cx="15502616" cy="92641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87" y="1116410"/>
            <a:ext cx="3520333" cy="2893655"/>
          </a:xfrm>
          <a:prstGeom prst="rect">
            <a:avLst/>
          </a:prstGeom>
        </p:spPr>
      </p:pic>
      <p:sp>
        <p:nvSpPr>
          <p:cNvPr id="11" name="CuadroTexto 5"/>
          <p:cNvSpPr txBox="1"/>
          <p:nvPr/>
        </p:nvSpPr>
        <p:spPr>
          <a:xfrm>
            <a:off x="5342997" y="2563237"/>
            <a:ext cx="9748181" cy="132343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000" dirty="0"/>
              <a:t>Contiene 200 nutrientes de los cuales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000" dirty="0"/>
              <a:t>150 son antioxidantes</a:t>
            </a:r>
            <a:endParaRPr lang="es-ES" sz="4000" dirty="0"/>
          </a:p>
        </p:txBody>
      </p:sp>
      <p:sp>
        <p:nvSpPr>
          <p:cNvPr id="12" name="Más 11"/>
          <p:cNvSpPr/>
          <p:nvPr/>
        </p:nvSpPr>
        <p:spPr>
          <a:xfrm>
            <a:off x="2434872" y="4284762"/>
            <a:ext cx="989043" cy="93610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5" y="5399963"/>
            <a:ext cx="1631558" cy="2355726"/>
          </a:xfrm>
          <a:prstGeom prst="rect">
            <a:avLst/>
          </a:prstGeom>
        </p:spPr>
      </p:pic>
      <p:sp>
        <p:nvSpPr>
          <p:cNvPr id="16" name="CuadroTexto 5"/>
          <p:cNvSpPr txBox="1"/>
          <p:nvPr/>
        </p:nvSpPr>
        <p:spPr>
          <a:xfrm>
            <a:off x="4346448" y="5326418"/>
            <a:ext cx="3202511" cy="31085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800" dirty="0"/>
              <a:t>Segunda bebida más consumida en el mundo. Cultura de consumo diario</a:t>
            </a:r>
            <a:endParaRPr lang="es-ES" sz="28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t="7440" r="16802"/>
          <a:stretch/>
        </p:blipFill>
        <p:spPr>
          <a:xfrm>
            <a:off x="8334259" y="5683654"/>
            <a:ext cx="1882828" cy="2393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CuadroTexto 5"/>
          <p:cNvSpPr txBox="1"/>
          <p:nvPr/>
        </p:nvSpPr>
        <p:spPr>
          <a:xfrm>
            <a:off x="10477953" y="5383416"/>
            <a:ext cx="3202511" cy="267765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2800" dirty="0"/>
              <a:t>Industria de mayor crecimiento. Todos quieren verse y sentirse bien.</a:t>
            </a:r>
            <a:endParaRPr lang="es-ES" sz="2800" dirty="0"/>
          </a:p>
        </p:txBody>
      </p:sp>
      <p:sp>
        <p:nvSpPr>
          <p:cNvPr id="13" name="CuadroTexto 17"/>
          <p:cNvSpPr txBox="1"/>
          <p:nvPr/>
        </p:nvSpPr>
        <p:spPr>
          <a:xfrm>
            <a:off x="4607859" y="841713"/>
            <a:ext cx="10210686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600" dirty="0">
                <a:solidFill>
                  <a:srgbClr val="FF0000"/>
                </a:solidFill>
                <a:latin typeface="Century Gothic" panose="020B0502020202020204" pitchFamily="34" charset="0"/>
              </a:rPr>
              <a:t>GANODERMA LUCIDUM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719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-32469" y="-35718"/>
            <a:ext cx="15404704" cy="9181306"/>
          </a:xfrm>
          <a:prstGeom prst="rect">
            <a:avLst/>
          </a:prstGeom>
        </p:spPr>
      </p:pic>
      <p:sp>
        <p:nvSpPr>
          <p:cNvPr id="5" name="CuadroTexto 17"/>
          <p:cNvSpPr txBox="1"/>
          <p:nvPr/>
        </p:nvSpPr>
        <p:spPr>
          <a:xfrm>
            <a:off x="2399054" y="570618"/>
            <a:ext cx="10541657" cy="9233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 smtClean="0"/>
              <a:t>PRODUCTOS</a:t>
            </a:r>
            <a:endParaRPr lang="es-ES" sz="5400" dirty="0"/>
          </a:p>
        </p:txBody>
      </p:sp>
      <p:sp>
        <p:nvSpPr>
          <p:cNvPr id="9" name="CuadroTexto 5"/>
          <p:cNvSpPr txBox="1"/>
          <p:nvPr/>
        </p:nvSpPr>
        <p:spPr>
          <a:xfrm>
            <a:off x="10371286" y="2585539"/>
            <a:ext cx="4288354" cy="42473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/>
              <a:t>Contienen extracto de </a:t>
            </a:r>
            <a:r>
              <a:rPr lang="es-CO" sz="4800" dirty="0" err="1"/>
              <a:t>Ganoderma</a:t>
            </a:r>
            <a:r>
              <a:rPr lang="es-CO" sz="5400" dirty="0"/>
              <a:t> </a:t>
            </a:r>
            <a:r>
              <a:rPr lang="es-CO" sz="5400" dirty="0" err="1"/>
              <a:t>Lucidum</a:t>
            </a:r>
            <a:r>
              <a:rPr lang="es-CO" sz="5400" dirty="0"/>
              <a:t> 100% puro</a:t>
            </a:r>
            <a:endParaRPr lang="es-ES" sz="5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10907" y="7442926"/>
            <a:ext cx="3176638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457200" indent="-457200" defTabSz="1219170" hangingPunct="0">
              <a:buFont typeface="Wingdings" panose="05000000000000000000" pitchFamily="2" charset="2"/>
              <a:buChar char="q"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COFFEE 3 EN 1</a:t>
            </a:r>
            <a:endParaRPr lang="es-CO" sz="28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687545" y="7469618"/>
            <a:ext cx="3378729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457200" indent="-457200" defTabSz="1219170" hangingPunct="0">
              <a:buFont typeface="Wingdings" panose="05000000000000000000" pitchFamily="2" charset="2"/>
              <a:buChar char="q"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BLACK COFFEE</a:t>
            </a:r>
            <a:endParaRPr lang="es-CO" sz="28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0907" y="8140683"/>
            <a:ext cx="288854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457200" indent="-457200" defTabSz="1219170" hangingPunct="0">
              <a:buFont typeface="Wingdings" panose="05000000000000000000" pitchFamily="2" charset="2"/>
              <a:buChar char="q"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CHOCOLATE</a:t>
            </a:r>
            <a:endParaRPr lang="es-CO" sz="2800" dirty="0"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/>
          <a:srcRect l="25937" r="50938" b="7222"/>
          <a:stretch/>
        </p:blipFill>
        <p:spPr>
          <a:xfrm>
            <a:off x="7497895" y="2100284"/>
            <a:ext cx="2585484" cy="5186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CuadroTexto 18"/>
          <p:cNvSpPr txBox="1"/>
          <p:nvPr/>
        </p:nvSpPr>
        <p:spPr>
          <a:xfrm>
            <a:off x="7407559" y="7469618"/>
            <a:ext cx="327198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marL="457200" indent="-457200" defTabSz="1219170" hangingPunct="0">
              <a:buFont typeface="Wingdings" panose="05000000000000000000" pitchFamily="2" charset="2"/>
              <a:buChar char="q"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PASTA DENTAL</a:t>
            </a:r>
            <a:endParaRPr lang="es-CO" sz="2800" dirty="0"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2" y="1618763"/>
            <a:ext cx="6885744" cy="5726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878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-35718"/>
            <a:ext cx="15344775" cy="9181306"/>
          </a:xfrm>
          <a:prstGeom prst="rect">
            <a:avLst/>
          </a:prstGeom>
          <a:ln>
            <a:noFill/>
          </a:ln>
        </p:spPr>
      </p:pic>
      <p:sp>
        <p:nvSpPr>
          <p:cNvPr id="5" name="CuadroTexto 17"/>
          <p:cNvSpPr txBox="1"/>
          <p:nvPr/>
        </p:nvSpPr>
        <p:spPr>
          <a:xfrm>
            <a:off x="3711904" y="306837"/>
            <a:ext cx="11276003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800" dirty="0"/>
              <a:t>REGISTROS Y CERTIFICADOS INTERNACIONALES</a:t>
            </a:r>
            <a:endParaRPr lang="es-ES" sz="48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46" y="3828882"/>
            <a:ext cx="3216916" cy="86630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312" y="3493446"/>
            <a:ext cx="2736304" cy="156348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8147161" y="5174380"/>
            <a:ext cx="2106541" cy="2005641"/>
            <a:chOff x="6766395" y="3263067"/>
            <a:chExt cx="1009650" cy="993021"/>
          </a:xfrm>
        </p:grpSpPr>
        <p:sp>
          <p:nvSpPr>
            <p:cNvPr id="9" name="Shape 119"/>
            <p:cNvSpPr>
              <a:spLocks noChangeArrowheads="1"/>
            </p:cNvSpPr>
            <p:nvPr/>
          </p:nvSpPr>
          <p:spPr bwMode="auto">
            <a:xfrm>
              <a:off x="6766395" y="3948113"/>
              <a:ext cx="10096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rIns="4571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>
                  <a:solidFill>
                    <a:srgbClr val="1D3163"/>
                  </a:solidFill>
                </a:rPr>
                <a:t>Convenios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80" y="3263067"/>
              <a:ext cx="832434" cy="685046"/>
            </a:xfrm>
            <a:prstGeom prst="rect">
              <a:avLst/>
            </a:prstGeom>
          </p:spPr>
        </p:pic>
      </p:grpSp>
      <p:pic>
        <p:nvPicPr>
          <p:cNvPr id="1026" name="Picture 2" descr="Resultado de imagen para logo sri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6" y="7062573"/>
            <a:ext cx="1728191" cy="111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logo png banco guayaqui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160" y="6383401"/>
            <a:ext cx="3429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logo png banco pichinch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87" y="7262908"/>
            <a:ext cx="3637518" cy="76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servientrega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371" y="7152281"/>
            <a:ext cx="3436185" cy="7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24" y="3682793"/>
            <a:ext cx="2341577" cy="11068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764" y="1872337"/>
            <a:ext cx="2515663" cy="248801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8" y="5025940"/>
            <a:ext cx="3321303" cy="97235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3767" y="2010358"/>
            <a:ext cx="8010838" cy="142049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341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0"/>
            <a:ext cx="15404704" cy="9145588"/>
          </a:xfrm>
          <a:prstGeom prst="rect">
            <a:avLst/>
          </a:prstGeom>
        </p:spPr>
      </p:pic>
      <p:sp>
        <p:nvSpPr>
          <p:cNvPr id="9" name="CuadroTexto 5"/>
          <p:cNvSpPr txBox="1"/>
          <p:nvPr/>
        </p:nvSpPr>
        <p:spPr>
          <a:xfrm>
            <a:off x="383693" y="2913218"/>
            <a:ext cx="5780624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6000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NETWORK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6000" dirty="0" smtClean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s-CO" sz="60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MARKETING</a:t>
            </a:r>
            <a:endParaRPr lang="es-ES" sz="6000" dirty="0"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6" name="Picture 2" descr="Resultado de imagen para network market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88" y="654112"/>
            <a:ext cx="9027718" cy="7543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59531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3" cstate="print"/>
          <a:srcRect l="10582" t="10582"/>
          <a:stretch>
            <a:fillRect/>
          </a:stretch>
        </p:blipFill>
        <p:spPr>
          <a:xfrm>
            <a:off x="0" y="-14483"/>
            <a:ext cx="15344775" cy="914558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  <p:sp>
        <p:nvSpPr>
          <p:cNvPr id="14" name="Shape 119"/>
          <p:cNvSpPr>
            <a:spLocks noChangeArrowheads="1"/>
          </p:cNvSpPr>
          <p:nvPr/>
        </p:nvSpPr>
        <p:spPr bwMode="auto">
          <a:xfrm>
            <a:off x="2009318" y="4256015"/>
            <a:ext cx="142250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Fabrica</a:t>
            </a:r>
          </a:p>
        </p:txBody>
      </p:sp>
      <p:sp>
        <p:nvSpPr>
          <p:cNvPr id="15" name="Shape 120"/>
          <p:cNvSpPr>
            <a:spLocks noChangeArrowheads="1"/>
          </p:cNvSpPr>
          <p:nvPr/>
        </p:nvSpPr>
        <p:spPr bwMode="auto">
          <a:xfrm>
            <a:off x="4422650" y="4256286"/>
            <a:ext cx="181834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Mayorista</a:t>
            </a:r>
          </a:p>
        </p:txBody>
      </p:sp>
      <p:sp>
        <p:nvSpPr>
          <p:cNvPr id="17" name="Shape 121"/>
          <p:cNvSpPr>
            <a:spLocks noChangeArrowheads="1"/>
          </p:cNvSpPr>
          <p:nvPr/>
        </p:nvSpPr>
        <p:spPr bwMode="auto">
          <a:xfrm>
            <a:off x="6801854" y="4274687"/>
            <a:ext cx="195376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Publicidad</a:t>
            </a:r>
          </a:p>
        </p:txBody>
      </p:sp>
      <p:sp>
        <p:nvSpPr>
          <p:cNvPr id="18" name="Shape 122"/>
          <p:cNvSpPr>
            <a:spLocks noChangeArrowheads="1"/>
          </p:cNvSpPr>
          <p:nvPr/>
        </p:nvSpPr>
        <p:spPr bwMode="auto">
          <a:xfrm>
            <a:off x="9179945" y="3951037"/>
            <a:ext cx="1777923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Vendedor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Minorista</a:t>
            </a:r>
          </a:p>
        </p:txBody>
      </p:sp>
      <p:sp>
        <p:nvSpPr>
          <p:cNvPr id="19" name="Shape 123"/>
          <p:cNvSpPr>
            <a:spLocks noChangeArrowheads="1"/>
          </p:cNvSpPr>
          <p:nvPr/>
        </p:nvSpPr>
        <p:spPr bwMode="auto">
          <a:xfrm>
            <a:off x="11032681" y="3976788"/>
            <a:ext cx="2347512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Consumidor 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final</a:t>
            </a:r>
          </a:p>
        </p:txBody>
      </p:sp>
      <p:pic>
        <p:nvPicPr>
          <p:cNvPr id="20" name="2 Imagen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229" y="2534949"/>
            <a:ext cx="1162798" cy="1718354"/>
          </a:xfrm>
          <a:prstGeom prst="rect">
            <a:avLst/>
          </a:prstGeom>
        </p:spPr>
      </p:pic>
      <p:pic>
        <p:nvPicPr>
          <p:cNvPr id="21" name="1 Imagen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16" y="2595157"/>
            <a:ext cx="1598747" cy="1652038"/>
          </a:xfrm>
          <a:prstGeom prst="rect">
            <a:avLst/>
          </a:prstGeom>
        </p:spPr>
      </p:pic>
      <p:pic>
        <p:nvPicPr>
          <p:cNvPr id="22" name="5 Imagen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864" y="2529157"/>
            <a:ext cx="640192" cy="1523658"/>
          </a:xfrm>
          <a:prstGeom prst="rect">
            <a:avLst/>
          </a:prstGeom>
        </p:spPr>
      </p:pic>
      <p:pic>
        <p:nvPicPr>
          <p:cNvPr id="23" name="Imagen 3" descr="Flecha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15442" b="35958"/>
          <a:stretch/>
        </p:blipFill>
        <p:spPr bwMode="auto">
          <a:xfrm>
            <a:off x="0" y="930166"/>
            <a:ext cx="14709228" cy="22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hape 115"/>
          <p:cNvSpPr>
            <a:spLocks noChangeArrowheads="1"/>
          </p:cNvSpPr>
          <p:nvPr/>
        </p:nvSpPr>
        <p:spPr bwMode="auto">
          <a:xfrm>
            <a:off x="1429521" y="1426132"/>
            <a:ext cx="11616267" cy="646331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3600" b="1" dirty="0">
                <a:solidFill>
                  <a:srgbClr val="FFFFFF"/>
                </a:solidFill>
                <a:latin typeface="Arial Black" panose="020B0A04020102020204" pitchFamily="34" charset="0"/>
                <a:ea typeface="ＭＳ Ｐゴシック" charset="0"/>
                <a:cs typeface="Century Gothic" charset="0"/>
                <a:sym typeface="Century Gothic" charset="0"/>
              </a:rPr>
              <a:t>Network Marketing vs Negocio Tradicional</a:t>
            </a:r>
            <a:endParaRPr lang="es-ES" sz="3600" b="1" dirty="0">
              <a:solidFill>
                <a:srgbClr val="FFFFFF"/>
              </a:solidFill>
              <a:latin typeface="Arial Black" panose="020B0A04020102020204" pitchFamily="34" charset="0"/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25" name="Shape 119"/>
          <p:cNvSpPr>
            <a:spLocks noChangeArrowheads="1"/>
          </p:cNvSpPr>
          <p:nvPr/>
        </p:nvSpPr>
        <p:spPr bwMode="auto">
          <a:xfrm>
            <a:off x="3586171" y="5077992"/>
            <a:ext cx="75706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Esquema de Negocio Network Marketing</a:t>
            </a:r>
          </a:p>
        </p:txBody>
      </p:sp>
      <p:grpSp>
        <p:nvGrpSpPr>
          <p:cNvPr id="26" name="36 Grupo"/>
          <p:cNvGrpSpPr/>
          <p:nvPr/>
        </p:nvGrpSpPr>
        <p:grpSpPr>
          <a:xfrm>
            <a:off x="3238114" y="5889668"/>
            <a:ext cx="9012671" cy="2430467"/>
            <a:chOff x="1627525" y="3269601"/>
            <a:chExt cx="4983914" cy="1313578"/>
          </a:xfrm>
        </p:grpSpPr>
        <p:grpSp>
          <p:nvGrpSpPr>
            <p:cNvPr id="27" name="26 Grupo"/>
            <p:cNvGrpSpPr/>
            <p:nvPr/>
          </p:nvGrpSpPr>
          <p:grpSpPr>
            <a:xfrm>
              <a:off x="1627525" y="3269601"/>
              <a:ext cx="4590940" cy="890062"/>
              <a:chOff x="1627525" y="3269601"/>
              <a:chExt cx="4590940" cy="890062"/>
            </a:xfrm>
          </p:grpSpPr>
          <p:pic>
            <p:nvPicPr>
              <p:cNvPr id="31" name="7 Imagen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7525" y="3380283"/>
                <a:ext cx="754239" cy="779380"/>
              </a:xfrm>
              <a:prstGeom prst="rect">
                <a:avLst/>
              </a:prstGeom>
            </p:spPr>
          </p:pic>
          <p:pic>
            <p:nvPicPr>
              <p:cNvPr id="32" name="8 Imagen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9230" y="3294572"/>
                <a:ext cx="573674" cy="847762"/>
              </a:xfrm>
              <a:prstGeom prst="rect">
                <a:avLst/>
              </a:prstGeom>
            </p:spPr>
          </p:pic>
          <p:pic>
            <p:nvPicPr>
              <p:cNvPr id="33" name="9 Imagen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893" y="3269601"/>
                <a:ext cx="364572" cy="867685"/>
              </a:xfrm>
              <a:prstGeom prst="rect">
                <a:avLst/>
              </a:prstGeom>
            </p:spPr>
          </p:pic>
          <p:cxnSp>
            <p:nvCxnSpPr>
              <p:cNvPr id="34" name="12 Conector recto de flecha"/>
              <p:cNvCxnSpPr/>
              <p:nvPr/>
            </p:nvCxnSpPr>
            <p:spPr>
              <a:xfrm>
                <a:off x="2799105" y="3868731"/>
                <a:ext cx="857250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arrow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5" name="37 Conector recto de flecha"/>
              <p:cNvCxnSpPr/>
              <p:nvPr/>
            </p:nvCxnSpPr>
            <p:spPr>
              <a:xfrm>
                <a:off x="4795295" y="3868731"/>
                <a:ext cx="857250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arrow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8" name="Shape 123"/>
            <p:cNvSpPr>
              <a:spLocks noChangeArrowheads="1"/>
            </p:cNvSpPr>
            <p:nvPr/>
          </p:nvSpPr>
          <p:spPr bwMode="auto">
            <a:xfrm>
              <a:off x="5463530" y="4082946"/>
              <a:ext cx="1147909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 smtClean="0">
                  <a:solidFill>
                    <a:srgbClr val="1D3163"/>
                  </a:solidFill>
                </a:rPr>
                <a:t>Consumidor</a:t>
              </a:r>
              <a:endParaRPr lang="es-CO" altLang="en-US" sz="1867" b="1" dirty="0">
                <a:solidFill>
                  <a:srgbClr val="1D3163"/>
                </a:solidFill>
              </a:endParaRP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 smtClean="0">
                  <a:solidFill>
                    <a:srgbClr val="1D3163"/>
                  </a:solidFill>
                </a:rPr>
                <a:t>Final</a:t>
              </a:r>
              <a:endParaRPr lang="es-CO" altLang="en-US" sz="1867" b="1" dirty="0">
                <a:solidFill>
                  <a:srgbClr val="1D3163"/>
                </a:solidFill>
              </a:endParaRPr>
            </a:p>
          </p:txBody>
        </p:sp>
        <p:sp>
          <p:nvSpPr>
            <p:cNvPr id="29" name="Shape 123"/>
            <p:cNvSpPr>
              <a:spLocks noChangeArrowheads="1"/>
            </p:cNvSpPr>
            <p:nvPr/>
          </p:nvSpPr>
          <p:spPr bwMode="auto">
            <a:xfrm>
              <a:off x="3646491" y="4166347"/>
              <a:ext cx="959155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Compañía</a:t>
              </a:r>
            </a:p>
          </p:txBody>
        </p:sp>
        <p:sp>
          <p:nvSpPr>
            <p:cNvPr id="30" name="Shape 123"/>
            <p:cNvSpPr>
              <a:spLocks noChangeArrowheads="1"/>
            </p:cNvSpPr>
            <p:nvPr/>
          </p:nvSpPr>
          <p:spPr bwMode="auto">
            <a:xfrm>
              <a:off x="1639881" y="4190667"/>
              <a:ext cx="729525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Fabrica</a:t>
              </a:r>
            </a:p>
          </p:txBody>
        </p:sp>
      </p:grpSp>
      <p:pic>
        <p:nvPicPr>
          <p:cNvPr id="56" name="3 Imagen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21" y="2629860"/>
            <a:ext cx="1676156" cy="1657533"/>
          </a:xfrm>
          <a:prstGeom prst="rect">
            <a:avLst/>
          </a:prstGeom>
        </p:spPr>
      </p:pic>
      <p:pic>
        <p:nvPicPr>
          <p:cNvPr id="57" name="4 Imagen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623" y="2579390"/>
            <a:ext cx="1413061" cy="1460162"/>
          </a:xfrm>
          <a:prstGeom prst="rect">
            <a:avLst/>
          </a:prstGeom>
        </p:spPr>
      </p:pic>
      <p:cxnSp>
        <p:nvCxnSpPr>
          <p:cNvPr id="58" name="Conector recto 57"/>
          <p:cNvCxnSpPr/>
          <p:nvPr/>
        </p:nvCxnSpPr>
        <p:spPr>
          <a:xfrm>
            <a:off x="1699132" y="4874546"/>
            <a:ext cx="12195221" cy="0"/>
          </a:xfrm>
          <a:prstGeom prst="line">
            <a:avLst/>
          </a:prstGeom>
          <a:noFill/>
          <a:ln w="28575" cap="flat" cmpd="sng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" name="Grupo 45"/>
          <p:cNvGrpSpPr/>
          <p:nvPr/>
        </p:nvGrpSpPr>
        <p:grpSpPr>
          <a:xfrm>
            <a:off x="4512230" y="2808880"/>
            <a:ext cx="6052942" cy="1238349"/>
            <a:chOff x="2989780" y="2058725"/>
            <a:chExt cx="5672736" cy="1343718"/>
          </a:xfrm>
        </p:grpSpPr>
        <p:grpSp>
          <p:nvGrpSpPr>
            <p:cNvPr id="47" name="Grupo 46"/>
            <p:cNvGrpSpPr/>
            <p:nvPr/>
          </p:nvGrpSpPr>
          <p:grpSpPr>
            <a:xfrm>
              <a:off x="2989780" y="2130692"/>
              <a:ext cx="1102448" cy="1271751"/>
              <a:chOff x="4203511" y="1879177"/>
              <a:chExt cx="966848" cy="1185333"/>
            </a:xfrm>
          </p:grpSpPr>
          <p:cxnSp>
            <p:nvCxnSpPr>
              <p:cNvPr id="54" name="Conector recto 53"/>
              <p:cNvCxnSpPr/>
              <p:nvPr/>
            </p:nvCxnSpPr>
            <p:spPr bwMode="auto">
              <a:xfrm>
                <a:off x="4203511" y="1879179"/>
                <a:ext cx="927612" cy="1185331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" name="Conector recto 54"/>
              <p:cNvCxnSpPr/>
              <p:nvPr/>
            </p:nvCxnSpPr>
            <p:spPr bwMode="auto">
              <a:xfrm rot="16200000">
                <a:off x="4113886" y="2008038"/>
                <a:ext cx="1185333" cy="927612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48" name="Grupo 47"/>
            <p:cNvGrpSpPr/>
            <p:nvPr/>
          </p:nvGrpSpPr>
          <p:grpSpPr>
            <a:xfrm>
              <a:off x="5347590" y="2094709"/>
              <a:ext cx="1102448" cy="1271751"/>
              <a:chOff x="6064364" y="1843194"/>
              <a:chExt cx="966848" cy="1185333"/>
            </a:xfrm>
          </p:grpSpPr>
          <p:cxnSp>
            <p:nvCxnSpPr>
              <p:cNvPr id="52" name="Conector recto 51"/>
              <p:cNvCxnSpPr/>
              <p:nvPr/>
            </p:nvCxnSpPr>
            <p:spPr bwMode="auto">
              <a:xfrm>
                <a:off x="6064364" y="1843196"/>
                <a:ext cx="927612" cy="1185331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3" name="Conector recto 52"/>
              <p:cNvCxnSpPr/>
              <p:nvPr/>
            </p:nvCxnSpPr>
            <p:spPr bwMode="auto">
              <a:xfrm rot="16200000">
                <a:off x="5974739" y="1972055"/>
                <a:ext cx="1185333" cy="927612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49" name="Grupo 48"/>
            <p:cNvGrpSpPr/>
            <p:nvPr/>
          </p:nvGrpSpPr>
          <p:grpSpPr>
            <a:xfrm>
              <a:off x="7560068" y="2058725"/>
              <a:ext cx="1102448" cy="1271751"/>
              <a:chOff x="7958789" y="1807210"/>
              <a:chExt cx="966848" cy="1185333"/>
            </a:xfrm>
          </p:grpSpPr>
          <p:cxnSp>
            <p:nvCxnSpPr>
              <p:cNvPr id="50" name="Conector recto 49"/>
              <p:cNvCxnSpPr/>
              <p:nvPr/>
            </p:nvCxnSpPr>
            <p:spPr bwMode="auto">
              <a:xfrm>
                <a:off x="7958789" y="1807212"/>
                <a:ext cx="927612" cy="1185331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Conector recto 50"/>
              <p:cNvCxnSpPr/>
              <p:nvPr/>
            </p:nvCxnSpPr>
            <p:spPr bwMode="auto">
              <a:xfrm rot="16200000">
                <a:off x="7869164" y="1936071"/>
                <a:ext cx="1185333" cy="927612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</p:spTree>
    <p:extLst>
      <p:ext uri="{BB962C8B-B14F-4D97-AF65-F5344CB8AC3E}">
        <p14:creationId xmlns:p14="http://schemas.microsoft.com/office/powerpoint/2010/main" val="108009601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0"/>
            <a:ext cx="15344775" cy="9145588"/>
          </a:xfrm>
          <a:prstGeom prst="rect">
            <a:avLst/>
          </a:prstGeom>
        </p:spPr>
      </p:pic>
      <p:sp>
        <p:nvSpPr>
          <p:cNvPr id="6" name="CuadroTexto 17"/>
          <p:cNvSpPr txBox="1"/>
          <p:nvPr/>
        </p:nvSpPr>
        <p:spPr>
          <a:xfrm>
            <a:off x="3897159" y="4956459"/>
            <a:ext cx="8636425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indent="-6858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4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Sistema de duplicación	</a:t>
            </a:r>
            <a:endParaRPr lang="es-ES" sz="4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uadroTexto 17"/>
          <p:cNvSpPr txBox="1"/>
          <p:nvPr/>
        </p:nvSpPr>
        <p:spPr>
          <a:xfrm>
            <a:off x="3883756" y="3383947"/>
            <a:ext cx="7753555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indent="-6858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4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Mínima </a:t>
            </a:r>
            <a:r>
              <a:rPr lang="es-CO" sz="4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inversión </a:t>
            </a:r>
            <a:endParaRPr lang="es-ES" sz="4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17"/>
          <p:cNvSpPr txBox="1"/>
          <p:nvPr/>
        </p:nvSpPr>
        <p:spPr>
          <a:xfrm>
            <a:off x="3883756" y="2588954"/>
            <a:ext cx="8649828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indent="-6858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4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 años en el mercado</a:t>
            </a:r>
            <a:endParaRPr lang="es-ES" sz="4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uadroTexto 17"/>
          <p:cNvSpPr txBox="1"/>
          <p:nvPr/>
        </p:nvSpPr>
        <p:spPr>
          <a:xfrm>
            <a:off x="3883756" y="4134981"/>
            <a:ext cx="863190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indent="-6858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4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requiere </a:t>
            </a:r>
            <a:r>
              <a:rPr lang="es-CO" sz="4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</a:t>
            </a:r>
            <a:r>
              <a:rPr lang="es-CO" sz="4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s-ES" sz="4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uadroTexto 17"/>
          <p:cNvSpPr txBox="1"/>
          <p:nvPr/>
        </p:nvSpPr>
        <p:spPr>
          <a:xfrm>
            <a:off x="3897159" y="5751452"/>
            <a:ext cx="929405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indent="-6858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4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Flexibilidad de tiempo</a:t>
            </a:r>
            <a:endParaRPr lang="es-ES" sz="4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  <p:pic>
        <p:nvPicPr>
          <p:cNvPr id="15" name="Imagen 3" descr="Flecha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20268" b="47333"/>
          <a:stretch/>
        </p:blipFill>
        <p:spPr bwMode="auto">
          <a:xfrm>
            <a:off x="0" y="1150882"/>
            <a:ext cx="14709228" cy="148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5"/>
          <p:cNvSpPr txBox="1"/>
          <p:nvPr/>
        </p:nvSpPr>
        <p:spPr>
          <a:xfrm>
            <a:off x="2762890" y="1345535"/>
            <a:ext cx="9831596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800" dirty="0">
                <a:solidFill>
                  <a:schemeClr val="bg1"/>
                </a:solidFill>
              </a:rPr>
              <a:t>NETWORK MARKETING</a:t>
            </a:r>
            <a:endParaRPr lang="es-ES" sz="4800" dirty="0">
              <a:solidFill>
                <a:schemeClr val="bg1"/>
              </a:solidFill>
            </a:endParaRPr>
          </a:p>
        </p:txBody>
      </p:sp>
      <p:sp>
        <p:nvSpPr>
          <p:cNvPr id="17" name="CuadroTexto 17"/>
          <p:cNvSpPr txBox="1"/>
          <p:nvPr/>
        </p:nvSpPr>
        <p:spPr>
          <a:xfrm>
            <a:off x="3883756" y="6617523"/>
            <a:ext cx="9721884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685800" indent="-685800"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4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Ingresos adicionales / Plan B</a:t>
            </a:r>
            <a:endParaRPr lang="es-ES" sz="4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9834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-17934"/>
            <a:ext cx="15344775" cy="9145588"/>
          </a:xfrm>
          <a:prstGeom prst="rect">
            <a:avLst/>
          </a:prstGeom>
          <a:ln>
            <a:noFill/>
          </a:ln>
        </p:spPr>
      </p:pic>
      <p:sp>
        <p:nvSpPr>
          <p:cNvPr id="5" name="CuadroTexto 17"/>
          <p:cNvSpPr txBox="1"/>
          <p:nvPr/>
        </p:nvSpPr>
        <p:spPr>
          <a:xfrm>
            <a:off x="756715" y="715410"/>
            <a:ext cx="15108276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6000" dirty="0" smtClean="0"/>
              <a:t>¿CÓMO INICIAR SU NEGOCIO?</a:t>
            </a:r>
            <a:endParaRPr lang="es-ES" sz="6000" dirty="0"/>
          </a:p>
        </p:txBody>
      </p:sp>
      <p:sp>
        <p:nvSpPr>
          <p:cNvPr id="17" name="CuadroTexto 17"/>
          <p:cNvSpPr txBox="1"/>
          <p:nvPr/>
        </p:nvSpPr>
        <p:spPr>
          <a:xfrm>
            <a:off x="2471138" y="5130762"/>
            <a:ext cx="1112137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 1	 </a:t>
            </a:r>
            <a:r>
              <a:rPr lang="es-CO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8 cajas       100PV  </a:t>
            </a:r>
            <a:endParaRPr lang="es-E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503546" y="3010849"/>
            <a:ext cx="8784079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cajas de </a:t>
            </a:r>
            <a:r>
              <a:rPr lang="es-E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producto    50PV </a:t>
            </a:r>
            <a:endParaRPr lang="es-E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CuadroTexto 5"/>
          <p:cNvSpPr txBox="1"/>
          <p:nvPr/>
        </p:nvSpPr>
        <p:spPr>
          <a:xfrm>
            <a:off x="1892671" y="2049401"/>
            <a:ext cx="4148893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4400" u="sng" dirty="0"/>
              <a:t>Consumidor</a:t>
            </a:r>
            <a:endParaRPr lang="es-ES" sz="4400" u="sng" dirty="0"/>
          </a:p>
        </p:txBody>
      </p:sp>
      <p:sp>
        <p:nvSpPr>
          <p:cNvPr id="27" name="CuadroTexto 5"/>
          <p:cNvSpPr txBox="1"/>
          <p:nvPr/>
        </p:nvSpPr>
        <p:spPr>
          <a:xfrm>
            <a:off x="11207505" y="2868934"/>
            <a:ext cx="3134192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latin typeface="Arial" panose="020B0604020202020204" pitchFamily="34" charset="0"/>
              </a:rPr>
              <a:t>$   </a:t>
            </a:r>
            <a:r>
              <a:rPr lang="es-CO" sz="5400" dirty="0" smtClean="0">
                <a:latin typeface="Arial" panose="020B0604020202020204" pitchFamily="34" charset="0"/>
              </a:rPr>
              <a:t> </a:t>
            </a:r>
            <a:r>
              <a:rPr lang="es-CO" sz="5400" dirty="0">
                <a:latin typeface="Arial" panose="020B0604020202020204" pitchFamily="34" charset="0"/>
              </a:rPr>
              <a:t>80,00</a:t>
            </a:r>
            <a:endParaRPr lang="es-ES" sz="5400" dirty="0">
              <a:latin typeface="Arial" panose="020B0604020202020204" pitchFamily="34" charset="0"/>
            </a:endParaRPr>
          </a:p>
        </p:txBody>
      </p:sp>
      <p:sp>
        <p:nvSpPr>
          <p:cNvPr id="28" name="CuadroTexto 5"/>
          <p:cNvSpPr txBox="1"/>
          <p:nvPr/>
        </p:nvSpPr>
        <p:spPr>
          <a:xfrm>
            <a:off x="1947090" y="4155177"/>
            <a:ext cx="3932488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s-CO" sz="4400" u="sng" dirty="0"/>
              <a:t>Empresario</a:t>
            </a:r>
            <a:endParaRPr lang="es-ES" sz="4400" u="sng" dirty="0"/>
          </a:p>
        </p:txBody>
      </p:sp>
      <p:sp>
        <p:nvSpPr>
          <p:cNvPr id="29" name="CuadroTexto 5"/>
          <p:cNvSpPr txBox="1"/>
          <p:nvPr/>
        </p:nvSpPr>
        <p:spPr>
          <a:xfrm>
            <a:off x="11207505" y="5045411"/>
            <a:ext cx="3525325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latin typeface="Arial" panose="020B0604020202020204" pitchFamily="34" charset="0"/>
              </a:rPr>
              <a:t>$   195,00 </a:t>
            </a:r>
            <a:endParaRPr lang="es-ES" sz="5400" dirty="0">
              <a:latin typeface="Arial" panose="020B0604020202020204" pitchFamily="34" charset="0"/>
            </a:endParaRPr>
          </a:p>
        </p:txBody>
      </p:sp>
      <p:sp>
        <p:nvSpPr>
          <p:cNvPr id="30" name="CuadroTexto 17"/>
          <p:cNvSpPr txBox="1"/>
          <p:nvPr/>
        </p:nvSpPr>
        <p:spPr>
          <a:xfrm>
            <a:off x="2449763" y="5962443"/>
            <a:ext cx="15108276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s-CO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 2	21 </a:t>
            </a:r>
            <a:r>
              <a:rPr lang="es-CO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cajas       250PV </a:t>
            </a:r>
            <a:r>
              <a:rPr lang="es-CO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es-ES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CuadroTexto 17"/>
          <p:cNvSpPr txBox="1"/>
          <p:nvPr/>
        </p:nvSpPr>
        <p:spPr>
          <a:xfrm>
            <a:off x="2471138" y="6846009"/>
            <a:ext cx="15108276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defRPr/>
            </a:pPr>
            <a:r>
              <a:rPr lang="es-CO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 3	43 </a:t>
            </a:r>
            <a:r>
              <a:rPr lang="es-CO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cajas       500PV 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CuadroTexto 5"/>
          <p:cNvSpPr txBox="1"/>
          <p:nvPr/>
        </p:nvSpPr>
        <p:spPr>
          <a:xfrm>
            <a:off x="11268019" y="6734121"/>
            <a:ext cx="3326553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latin typeface="Arial" panose="020B0604020202020204" pitchFamily="34" charset="0"/>
              </a:rPr>
              <a:t>$   995,00</a:t>
            </a:r>
            <a:endParaRPr lang="es-ES" sz="5400" dirty="0">
              <a:latin typeface="Arial" panose="020B0604020202020204" pitchFamily="34" charset="0"/>
            </a:endParaRPr>
          </a:p>
        </p:txBody>
      </p:sp>
      <p:sp>
        <p:nvSpPr>
          <p:cNvPr id="33" name="CuadroTexto 5"/>
          <p:cNvSpPr txBox="1"/>
          <p:nvPr/>
        </p:nvSpPr>
        <p:spPr>
          <a:xfrm>
            <a:off x="11217924" y="5853914"/>
            <a:ext cx="3326553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latin typeface="Arial" panose="020B0604020202020204" pitchFamily="34" charset="0"/>
              </a:rPr>
              <a:t>$   495,00</a:t>
            </a:r>
            <a:endParaRPr lang="es-ES" sz="5400" dirty="0">
              <a:latin typeface="Arial" panose="020B0604020202020204" pitchFamily="34" charset="0"/>
            </a:endParaRPr>
          </a:p>
        </p:txBody>
      </p:sp>
      <p:pic>
        <p:nvPicPr>
          <p:cNvPr id="15" name="53 Imagen" descr="billetes12formas.png"/>
          <p:cNvPicPr>
            <a:picLocks noChangeAspect="1"/>
          </p:cNvPicPr>
          <p:nvPr/>
        </p:nvPicPr>
        <p:blipFill>
          <a:blip r:embed="rId3" cstate="print"/>
          <a:srcRect l="49062" t="87793" r="44838" b="5121"/>
          <a:stretch>
            <a:fillRect/>
          </a:stretch>
        </p:blipFill>
        <p:spPr>
          <a:xfrm>
            <a:off x="9362429" y="7850407"/>
            <a:ext cx="2076536" cy="1245921"/>
          </a:xfrm>
          <a:prstGeom prst="rect">
            <a:avLst/>
          </a:prstGeom>
        </p:spPr>
      </p:pic>
      <p:sp>
        <p:nvSpPr>
          <p:cNvPr id="16" name="54 CuadroTexto"/>
          <p:cNvSpPr txBox="1"/>
          <p:nvPr/>
        </p:nvSpPr>
        <p:spPr>
          <a:xfrm>
            <a:off x="2413351" y="8138551"/>
            <a:ext cx="7770651" cy="688878"/>
          </a:xfrm>
          <a:prstGeom prst="rect">
            <a:avLst/>
          </a:prstGeom>
        </p:spPr>
        <p:txBody>
          <a:bodyPr wrap="square" lIns="133576" tIns="66788" rIns="133576" bIns="66788" rtlCol="0">
            <a:spAutoFit/>
          </a:bodyPr>
          <a:lstStyle/>
          <a:p>
            <a:r>
              <a:rPr lang="es-EC" sz="3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FORMAS </a:t>
            </a:r>
            <a:r>
              <a:rPr lang="es-EC" sz="3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GENERAR </a:t>
            </a:r>
            <a:r>
              <a:rPr lang="es-EC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INGRESOS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533"/>
            <a:ext cx="2569769" cy="17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84596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1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249</Words>
  <Application>Microsoft Office PowerPoint</Application>
  <PresentationFormat>Personalizado</PresentationFormat>
  <Paragraphs>70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ＭＳ Ｐゴシック</vt:lpstr>
      <vt:lpstr>Arial</vt:lpstr>
      <vt:lpstr>Arial Black</vt:lpstr>
      <vt:lpstr>Calibri</vt:lpstr>
      <vt:lpstr>Century Gothic</vt:lpstr>
      <vt:lpstr>HelveticaNeue MediumExt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61</cp:revision>
  <dcterms:modified xsi:type="dcterms:W3CDTF">2020-01-02T19:35:15Z</dcterms:modified>
</cp:coreProperties>
</file>